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8" r:id="rId2"/>
    <p:sldId id="263" r:id="rId3"/>
    <p:sldId id="260" r:id="rId4"/>
    <p:sldId id="261" r:id="rId5"/>
    <p:sldId id="264" r:id="rId6"/>
    <p:sldId id="265" r:id="rId7"/>
    <p:sldId id="266" r:id="rId8"/>
  </p:sldIdLst>
  <p:sldSz cx="12193588" cy="6858000"/>
  <p:notesSz cx="6858000" cy="9144000"/>
  <p:defaultTextStyle>
    <a:defPPr>
      <a:defRPr lang="es-ES"/>
    </a:defPPr>
    <a:lvl1pPr marL="0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1pPr>
    <a:lvl2pPr marL="56219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2pPr>
    <a:lvl3pPr marL="1124395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3pPr>
    <a:lvl4pPr marL="1686592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4pPr>
    <a:lvl5pPr marL="224878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5pPr>
    <a:lvl6pPr marL="2810986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6pPr>
    <a:lvl7pPr marL="3373183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7pPr>
    <a:lvl8pPr marL="3935381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8pPr>
    <a:lvl9pPr marL="4497579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 userDrawn="1">
          <p15:clr>
            <a:srgbClr val="A4A3A4"/>
          </p15:clr>
        </p15:guide>
        <p15:guide id="2" pos="38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6"/>
    <p:restoredTop sz="94666"/>
  </p:normalViewPr>
  <p:slideViewPr>
    <p:cSldViewPr snapToGrid="0" snapToObjects="1">
      <p:cViewPr>
        <p:scale>
          <a:sx n="66" d="100"/>
          <a:sy n="66" d="100"/>
        </p:scale>
        <p:origin x="1402" y="317"/>
      </p:cViewPr>
      <p:guideLst>
        <p:guide orient="horz" pos="2161"/>
        <p:guide pos="384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A71A46-4A6D-442D-B166-C7BD71376188}" type="datetimeFigureOut">
              <a:rPr lang="es-CO" smtClean="0"/>
              <a:t>25/03/2025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FC07DE-657B-4FAF-ACC4-DA0DFAF9AFF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69430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C07DE-657B-4FAF-ACC4-DA0DFAF9AFF3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94858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35C75-F321-11F2-FC19-08484AFE8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6970DFC-5066-DD18-FF3B-9D7CE623D4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13ABAA6-6FAD-93B0-3575-812CDFE1A8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1ABA610-7203-C610-76C6-A3B41DB4B9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C07DE-657B-4FAF-ACC4-DA0DFAF9AFF3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41608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C37D2-869D-8A22-4FF0-57A11F107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0E7C4DE-A895-D285-6733-B832700B22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23820D7-1A04-22ED-FEBE-5256F8C35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10DFCEA-FAE2-828C-F6F1-4FF4E281A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C07DE-657B-4FAF-ACC4-DA0DFAF9AFF3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7939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DA053-5274-F458-5FE3-62D2BC234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3C43485-727B-5E21-A8DA-2ADDFB5E4C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B528196-8F38-2339-3D56-D2850FB072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F477C19-ABE7-E271-4B0F-79B88A8709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C07DE-657B-4FAF-ACC4-DA0DFAF9AFF3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13039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B08DA41-61FB-244B-A279-91BD97CDB0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9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1" y="1600200"/>
            <a:ext cx="1097423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25/03/2025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7271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40352" y="274638"/>
            <a:ext cx="2743557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0" y="274638"/>
            <a:ext cx="8027446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25/03/2025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1201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1D69CAD-EBB2-5A42-989F-E9AE1EEBA9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33" y="0"/>
            <a:ext cx="12180722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BFE3CA-17F0-3E42-92B0-C63C49C949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261" y="1388"/>
            <a:ext cx="12187066" cy="685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2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211" y="4406902"/>
            <a:ext cx="10364550" cy="1362075"/>
          </a:xfrm>
          <a:prstGeom prst="rect">
            <a:avLst/>
          </a:prstGeom>
        </p:spPr>
        <p:txBody>
          <a:bodyPr anchor="t"/>
          <a:lstStyle>
            <a:lvl1pPr algn="l">
              <a:defRPr sz="4819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3211" y="2906715"/>
            <a:ext cx="1036455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44">
                <a:solidFill>
                  <a:schemeClr val="tx1">
                    <a:tint val="75000"/>
                  </a:schemeClr>
                </a:solidFill>
              </a:defRPr>
            </a:lvl1pPr>
            <a:lvl2pPr marL="549164" indent="0">
              <a:buNone/>
              <a:defRPr sz="2214">
                <a:solidFill>
                  <a:schemeClr val="tx1">
                    <a:tint val="75000"/>
                  </a:schemeClr>
                </a:solidFill>
              </a:defRPr>
            </a:lvl2pPr>
            <a:lvl3pPr marL="1098327" indent="0">
              <a:buNone/>
              <a:defRPr sz="1954">
                <a:solidFill>
                  <a:schemeClr val="tx1">
                    <a:tint val="75000"/>
                  </a:schemeClr>
                </a:solidFill>
              </a:defRPr>
            </a:lvl3pPr>
            <a:lvl4pPr marL="164749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4pPr>
            <a:lvl5pPr marL="2196653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5pPr>
            <a:lvl6pPr marL="2745817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6pPr>
            <a:lvl7pPr marL="329498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7pPr>
            <a:lvl8pPr marL="3844144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8pPr>
            <a:lvl9pPr marL="4393308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25/03/2025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3192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67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840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25/03/2025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346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79" y="1535113"/>
            <a:ext cx="5387619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79" y="2174876"/>
            <a:ext cx="5387619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4176" y="1535113"/>
            <a:ext cx="538973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4176" y="2174876"/>
            <a:ext cx="5389735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25/03/2025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7240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25/03/2025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4005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25/03/2025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2366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2" y="273051"/>
            <a:ext cx="4011605" cy="116204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7355" y="273051"/>
            <a:ext cx="6816554" cy="5853113"/>
          </a:xfrm>
          <a:prstGeom prst="rect">
            <a:avLst/>
          </a:prstGeom>
        </p:spPr>
        <p:txBody>
          <a:bodyPr/>
          <a:lstStyle>
            <a:lvl1pPr>
              <a:defRPr sz="3907"/>
            </a:lvl1pPr>
            <a:lvl2pPr>
              <a:defRPr sz="3387"/>
            </a:lvl2pPr>
            <a:lvl3pPr>
              <a:defRPr sz="2865"/>
            </a:lvl3pPr>
            <a:lvl4pPr>
              <a:defRPr sz="2344"/>
            </a:lvl4pPr>
            <a:lvl5pPr>
              <a:defRPr sz="2344"/>
            </a:lvl5pPr>
            <a:lvl6pPr>
              <a:defRPr sz="2344"/>
            </a:lvl6pPr>
            <a:lvl7pPr>
              <a:defRPr sz="2344"/>
            </a:lvl7pPr>
            <a:lvl8pPr>
              <a:defRPr sz="2344"/>
            </a:lvl8pPr>
            <a:lvl9pPr>
              <a:defRPr sz="234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82" y="1435102"/>
            <a:ext cx="4011605" cy="46910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25/03/2025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740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90029" y="4800599"/>
            <a:ext cx="7316153" cy="56673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90029" y="612777"/>
            <a:ext cx="7316153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07"/>
            </a:lvl1pPr>
            <a:lvl2pPr marL="549164" indent="0">
              <a:buNone/>
              <a:defRPr sz="3387"/>
            </a:lvl2pPr>
            <a:lvl3pPr marL="1098327" indent="0">
              <a:buNone/>
              <a:defRPr sz="2865"/>
            </a:lvl3pPr>
            <a:lvl4pPr marL="1647491" indent="0">
              <a:buNone/>
              <a:defRPr sz="2344"/>
            </a:lvl4pPr>
            <a:lvl5pPr marL="2196653" indent="0">
              <a:buNone/>
              <a:defRPr sz="2344"/>
            </a:lvl5pPr>
            <a:lvl6pPr marL="2745817" indent="0">
              <a:buNone/>
              <a:defRPr sz="2344"/>
            </a:lvl6pPr>
            <a:lvl7pPr marL="3294981" indent="0">
              <a:buNone/>
              <a:defRPr sz="2344"/>
            </a:lvl7pPr>
            <a:lvl8pPr marL="3844144" indent="0">
              <a:buNone/>
              <a:defRPr sz="2344"/>
            </a:lvl8pPr>
            <a:lvl9pPr marL="4393308" indent="0">
              <a:buNone/>
              <a:defRPr sz="2344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90029" y="5367339"/>
            <a:ext cx="7316153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25/03/2025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969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E719049-0792-3C47-8B7F-6A2B8796E36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261" y="0"/>
            <a:ext cx="12187066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83BDCB3-BDA9-9F48-A911-03AD84A9103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6433" y="3172"/>
            <a:ext cx="12180722" cy="685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64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49164" rtl="0" eaLnBrk="1" latinLnBrk="0" hangingPunct="1">
        <a:spcBef>
          <a:spcPct val="0"/>
        </a:spcBef>
        <a:buNone/>
        <a:defRPr sz="53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872" indent="-411872" algn="l" defTabSz="549164" rtl="0" eaLnBrk="1" latinLnBrk="0" hangingPunct="1">
        <a:spcBef>
          <a:spcPct val="20000"/>
        </a:spcBef>
        <a:buFont typeface="Arial"/>
        <a:buChar char="•"/>
        <a:defRPr sz="3907" kern="1200">
          <a:solidFill>
            <a:schemeClr val="tx1"/>
          </a:solidFill>
          <a:latin typeface="+mn-lt"/>
          <a:ea typeface="+mn-ea"/>
          <a:cs typeface="+mn-cs"/>
        </a:defRPr>
      </a:lvl1pPr>
      <a:lvl2pPr marL="892390" indent="-343228" algn="l" defTabSz="549164" rtl="0" eaLnBrk="1" latinLnBrk="0" hangingPunct="1">
        <a:spcBef>
          <a:spcPct val="20000"/>
        </a:spcBef>
        <a:buFont typeface="Arial"/>
        <a:buChar char="–"/>
        <a:defRPr sz="3387" kern="1200">
          <a:solidFill>
            <a:schemeClr val="tx1"/>
          </a:solidFill>
          <a:latin typeface="+mn-lt"/>
          <a:ea typeface="+mn-ea"/>
          <a:cs typeface="+mn-cs"/>
        </a:defRPr>
      </a:lvl2pPr>
      <a:lvl3pPr marL="1372909" indent="-274582" algn="l" defTabSz="549164" rtl="0" eaLnBrk="1" latinLnBrk="0" hangingPunct="1">
        <a:spcBef>
          <a:spcPct val="20000"/>
        </a:spcBef>
        <a:buFont typeface="Arial"/>
        <a:buChar char="•"/>
        <a:defRPr sz="2865" kern="1200">
          <a:solidFill>
            <a:schemeClr val="tx1"/>
          </a:solidFill>
          <a:latin typeface="+mn-lt"/>
          <a:ea typeface="+mn-ea"/>
          <a:cs typeface="+mn-cs"/>
        </a:defRPr>
      </a:lvl3pPr>
      <a:lvl4pPr marL="1922071" indent="-274582" algn="l" defTabSz="549164" rtl="0" eaLnBrk="1" latinLnBrk="0" hangingPunct="1">
        <a:spcBef>
          <a:spcPct val="20000"/>
        </a:spcBef>
        <a:buFont typeface="Arial"/>
        <a:buChar char="–"/>
        <a:defRPr sz="2344" kern="1200">
          <a:solidFill>
            <a:schemeClr val="tx1"/>
          </a:solidFill>
          <a:latin typeface="+mn-lt"/>
          <a:ea typeface="+mn-ea"/>
          <a:cs typeface="+mn-cs"/>
        </a:defRPr>
      </a:lvl4pPr>
      <a:lvl5pPr marL="2471236" indent="-274582" algn="l" defTabSz="549164" rtl="0" eaLnBrk="1" latinLnBrk="0" hangingPunct="1">
        <a:spcBef>
          <a:spcPct val="20000"/>
        </a:spcBef>
        <a:buFont typeface="Arial"/>
        <a:buChar char="»"/>
        <a:defRPr sz="2344" kern="1200">
          <a:solidFill>
            <a:schemeClr val="tx1"/>
          </a:solidFill>
          <a:latin typeface="+mn-lt"/>
          <a:ea typeface="+mn-ea"/>
          <a:cs typeface="+mn-cs"/>
        </a:defRPr>
      </a:lvl5pPr>
      <a:lvl6pPr marL="3020399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6pPr>
      <a:lvl7pPr marL="3569563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7pPr>
      <a:lvl8pPr marL="4118726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8pPr>
      <a:lvl9pPr marL="4667890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1pPr>
      <a:lvl2pPr marL="54916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2pPr>
      <a:lvl3pPr marL="109832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3pPr>
      <a:lvl4pPr marL="164749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4pPr>
      <a:lvl5pPr marL="2196653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5pPr>
      <a:lvl6pPr marL="274581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6pPr>
      <a:lvl7pPr marL="329498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7pPr>
      <a:lvl8pPr marL="384414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8pPr>
      <a:lvl9pPr marL="4393308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4486C31-6CD2-C4E8-AF0C-0FD1EB989A14}"/>
              </a:ext>
            </a:extLst>
          </p:cNvPr>
          <p:cNvSpPr txBox="1"/>
          <p:nvPr/>
        </p:nvSpPr>
        <p:spPr>
          <a:xfrm>
            <a:off x="511276" y="1268360"/>
            <a:ext cx="42573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 en Vue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AE46028-ACE1-7929-30DC-7ADD18D5F247}"/>
              </a:ext>
            </a:extLst>
          </p:cNvPr>
          <p:cNvSpPr txBox="1"/>
          <p:nvPr/>
        </p:nvSpPr>
        <p:spPr>
          <a:xfrm>
            <a:off x="511276" y="2511641"/>
            <a:ext cx="43655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Integrantes: </a:t>
            </a:r>
          </a:p>
          <a:p>
            <a:endParaRPr lang="es-MX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MX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   Oscar Guillermo Sierra</a:t>
            </a:r>
          </a:p>
          <a:p>
            <a:pPr marL="342900" indent="-342900" algn="ctr">
              <a:buFontTx/>
              <a:buChar char="-"/>
            </a:pPr>
            <a:r>
              <a:rPr lang="es-MX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Karen Johana Caicedo</a:t>
            </a:r>
          </a:p>
          <a:p>
            <a:pPr marL="342900" indent="-342900" algn="ctr">
              <a:buFontTx/>
              <a:buChar char="-"/>
            </a:pPr>
            <a:r>
              <a:rPr lang="es-MX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Yeferson </a:t>
            </a:r>
            <a:r>
              <a:rPr lang="es-MX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Esmid</a:t>
            </a:r>
            <a:r>
              <a:rPr lang="es-MX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Heredia</a:t>
            </a:r>
          </a:p>
        </p:txBody>
      </p:sp>
      <p:pic>
        <p:nvPicPr>
          <p:cNvPr id="1026" name="Picture 2" descr="Vue: Cómo configurar y usar en Laravel 8 - Diego Pacheco">
            <a:extLst>
              <a:ext uri="{FF2B5EF4-FFF2-40B4-BE49-F238E27FC236}">
                <a16:creationId xmlns:a16="http://schemas.microsoft.com/office/drawing/2014/main" id="{468C4510-E276-67EC-B091-434C491AAD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7" r="20854"/>
          <a:stretch/>
        </p:blipFill>
        <p:spPr bwMode="auto">
          <a:xfrm>
            <a:off x="5655930" y="888590"/>
            <a:ext cx="6026382" cy="508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348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BB4B94FD-2EF0-4487-D2A8-FD25D9C20272}"/>
              </a:ext>
            </a:extLst>
          </p:cNvPr>
          <p:cNvSpPr/>
          <p:nvPr/>
        </p:nvSpPr>
        <p:spPr>
          <a:xfrm>
            <a:off x="1025446" y="1256282"/>
            <a:ext cx="101426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¿Qué es un Componente en Vue?</a:t>
            </a:r>
            <a:endParaRPr lang="en-US" sz="4000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FD6DE4AF-095D-C78E-2A45-5E4F90925965}"/>
              </a:ext>
            </a:extLst>
          </p:cNvPr>
          <p:cNvSpPr/>
          <p:nvPr/>
        </p:nvSpPr>
        <p:spPr>
          <a:xfrm>
            <a:off x="892113" y="2745965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Un componente es una parte independiente y reutilizable de la interfaz de usuario. Encapsula su propio HTML, CSS y JavaScript.</a:t>
            </a:r>
            <a:endParaRPr lang="en-US" sz="175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6C2AB21F-0884-378F-AF26-6320981F358B}"/>
              </a:ext>
            </a:extLst>
          </p:cNvPr>
          <p:cNvSpPr/>
          <p:nvPr/>
        </p:nvSpPr>
        <p:spPr>
          <a:xfrm>
            <a:off x="892113" y="403874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Funciona como un bloque de construcción que permite una mejor organización y mantenimiento del código.</a:t>
            </a:r>
            <a:endParaRPr lang="en-US" sz="1750" dirty="0"/>
          </a:p>
        </p:txBody>
      </p: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825ADB4F-F502-CE37-A833-83A318056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470" y="3028377"/>
            <a:ext cx="3658414" cy="250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73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FD3BECC3-7246-0DB3-3EDC-329BDF921042}"/>
              </a:ext>
            </a:extLst>
          </p:cNvPr>
          <p:cNvSpPr/>
          <p:nvPr/>
        </p:nvSpPr>
        <p:spPr>
          <a:xfrm>
            <a:off x="2132325" y="624899"/>
            <a:ext cx="101981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5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Beneficios de Usar Componentes</a:t>
            </a:r>
            <a:endParaRPr lang="en-US" sz="350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419D8120-F8E7-8964-C336-5EE3BCC8438F}"/>
              </a:ext>
            </a:extLst>
          </p:cNvPr>
          <p:cNvSpPr/>
          <p:nvPr/>
        </p:nvSpPr>
        <p:spPr>
          <a:xfrm>
            <a:off x="616507" y="2657475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5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Reutilización de código</a:t>
            </a:r>
            <a:endParaRPr lang="en-US" sz="150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7D28C3BA-86DA-5DFE-A8B7-695DFA4D4213}"/>
              </a:ext>
            </a:extLst>
          </p:cNvPr>
          <p:cNvSpPr/>
          <p:nvPr/>
        </p:nvSpPr>
        <p:spPr>
          <a:xfrm>
            <a:off x="616507" y="3502224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Crea un botón y úsalo en diferentes partes del proyecto.</a:t>
            </a:r>
            <a:endParaRPr lang="en-US" sz="1500" dirty="0"/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B8A282EF-D2A8-0FD3-217F-FFC254DB457B}"/>
              </a:ext>
            </a:extLst>
          </p:cNvPr>
          <p:cNvSpPr/>
          <p:nvPr/>
        </p:nvSpPr>
        <p:spPr>
          <a:xfrm>
            <a:off x="4874909" y="26574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5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Modularidad</a:t>
            </a:r>
            <a:endParaRPr lang="en-US" sz="1500" dirty="0"/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44A1B2EC-D177-A97B-8557-6AFCDB3F7898}"/>
              </a:ext>
            </a:extLst>
          </p:cNvPr>
          <p:cNvSpPr/>
          <p:nvPr/>
        </p:nvSpPr>
        <p:spPr>
          <a:xfrm>
            <a:off x="4874909" y="3147894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Facilita la organización de la aplicación en pequeñas piezas.</a:t>
            </a:r>
            <a:endParaRPr lang="en-US" sz="1500" dirty="0"/>
          </a:p>
        </p:txBody>
      </p:sp>
      <p:sp>
        <p:nvSpPr>
          <p:cNvPr id="16" name="Text 8">
            <a:extLst>
              <a:ext uri="{FF2B5EF4-FFF2-40B4-BE49-F238E27FC236}">
                <a16:creationId xmlns:a16="http://schemas.microsoft.com/office/drawing/2014/main" id="{6EE1230E-4D96-1AC0-0052-D33442FD5C8E}"/>
              </a:ext>
            </a:extLst>
          </p:cNvPr>
          <p:cNvSpPr/>
          <p:nvPr/>
        </p:nvSpPr>
        <p:spPr>
          <a:xfrm>
            <a:off x="8509304" y="2584251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5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Mantenimiento más sencillo</a:t>
            </a:r>
            <a:endParaRPr lang="en-US" sz="1500" dirty="0"/>
          </a:p>
        </p:txBody>
      </p:sp>
      <p:sp>
        <p:nvSpPr>
          <p:cNvPr id="17" name="Text 9">
            <a:extLst>
              <a:ext uri="{FF2B5EF4-FFF2-40B4-BE49-F238E27FC236}">
                <a16:creationId xmlns:a16="http://schemas.microsoft.com/office/drawing/2014/main" id="{DE4683F3-9BE6-2383-AFE4-0CD5702552AA}"/>
              </a:ext>
            </a:extLst>
          </p:cNvPr>
          <p:cNvSpPr/>
          <p:nvPr/>
        </p:nvSpPr>
        <p:spPr>
          <a:xfrm>
            <a:off x="8509304" y="3429000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Al dividir el código es más fácil corregir errores.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646973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5642470-4D39-3D6C-3527-0998A357B9D7}"/>
              </a:ext>
            </a:extLst>
          </p:cNvPr>
          <p:cNvSpPr/>
          <p:nvPr/>
        </p:nvSpPr>
        <p:spPr>
          <a:xfrm>
            <a:off x="1210581" y="793187"/>
            <a:ext cx="10690027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s-MX" sz="35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¿Para qué sirve un componente?</a:t>
            </a:r>
            <a:endParaRPr lang="en-US" sz="35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3B2C86C-AF33-F614-902E-088B8758B6B3}"/>
              </a:ext>
            </a:extLst>
          </p:cNvPr>
          <p:cNvSpPr txBox="1"/>
          <p:nvPr/>
        </p:nvSpPr>
        <p:spPr>
          <a:xfrm>
            <a:off x="1337186" y="1937146"/>
            <a:ext cx="9881419" cy="3298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450"/>
              </a:lnSpc>
              <a:buNone/>
            </a:pPr>
            <a:r>
              <a:rPr lang="es-MX" sz="2000" dirty="0">
                <a:latin typeface="Inconsolata" pitchFamily="1" charset="0"/>
                <a:ea typeface="Inconsolata" pitchFamily="1" charset="0"/>
              </a:rPr>
              <a:t>Los componentes tienen múltiples beneficios, como:</a:t>
            </a:r>
            <a:br>
              <a:rPr lang="es-MX" sz="2000" dirty="0">
                <a:latin typeface="Inconsolata" pitchFamily="1" charset="0"/>
                <a:ea typeface="Inconsolata" pitchFamily="1" charset="0"/>
              </a:rPr>
            </a:br>
            <a:r>
              <a:rPr lang="es-MX" sz="2000" dirty="0">
                <a:latin typeface="Inconsolata" pitchFamily="1" charset="0"/>
                <a:ea typeface="Inconsolata" pitchFamily="1" charset="0"/>
              </a:rPr>
              <a:t>1. </a:t>
            </a:r>
            <a:r>
              <a:rPr lang="es-MX" sz="2000" b="1" dirty="0">
                <a:latin typeface="Inconsolata" pitchFamily="1" charset="0"/>
                <a:ea typeface="Inconsolata" pitchFamily="1" charset="0"/>
              </a:rPr>
              <a:t>Reutilización de código: </a:t>
            </a:r>
            <a:r>
              <a:rPr lang="es-MX" sz="2000" dirty="0">
                <a:latin typeface="Inconsolata" pitchFamily="1" charset="0"/>
                <a:ea typeface="Inconsolata" pitchFamily="1" charset="0"/>
              </a:rPr>
              <a:t>Puedes crear un botón, formulario o tarjeta y usarlo en diferentes partes del</a:t>
            </a:r>
          </a:p>
          <a:p>
            <a:pPr marL="0" indent="0" algn="l">
              <a:lnSpc>
                <a:spcPts val="2450"/>
              </a:lnSpc>
              <a:buNone/>
            </a:pPr>
            <a:r>
              <a:rPr lang="es-MX" sz="2000" dirty="0">
                <a:latin typeface="Inconsolata" pitchFamily="1" charset="0"/>
                <a:ea typeface="Inconsolata" pitchFamily="1" charset="0"/>
              </a:rPr>
              <a:t> proyecto sin reescribir el código.</a:t>
            </a:r>
            <a:br>
              <a:rPr lang="es-MX" sz="2000" dirty="0">
                <a:latin typeface="Inconsolata" pitchFamily="1" charset="0"/>
                <a:ea typeface="Inconsolata" pitchFamily="1" charset="0"/>
              </a:rPr>
            </a:br>
            <a:r>
              <a:rPr lang="es-MX" sz="2000" dirty="0">
                <a:latin typeface="Inconsolata" pitchFamily="1" charset="0"/>
                <a:ea typeface="Inconsolata" pitchFamily="1" charset="0"/>
              </a:rPr>
              <a:t>2. </a:t>
            </a:r>
            <a:r>
              <a:rPr lang="es-MX" sz="2000" b="1" dirty="0">
                <a:latin typeface="Inconsolata" pitchFamily="1" charset="0"/>
                <a:ea typeface="Inconsolata" pitchFamily="1" charset="0"/>
              </a:rPr>
              <a:t>Modularidad: </a:t>
            </a:r>
            <a:r>
              <a:rPr lang="es-MX" sz="2000" dirty="0">
                <a:latin typeface="Inconsolata" pitchFamily="1" charset="0"/>
                <a:ea typeface="Inconsolata" pitchFamily="1" charset="0"/>
              </a:rPr>
              <a:t>Facilita la organización de la aplicación en pequeñas piezas manejables.</a:t>
            </a:r>
            <a:br>
              <a:rPr lang="es-MX" sz="2000" dirty="0">
                <a:latin typeface="Inconsolata" pitchFamily="1" charset="0"/>
                <a:ea typeface="Inconsolata" pitchFamily="1" charset="0"/>
              </a:rPr>
            </a:br>
            <a:r>
              <a:rPr lang="es-MX" sz="2000" dirty="0">
                <a:latin typeface="Inconsolata" pitchFamily="1" charset="0"/>
                <a:ea typeface="Inconsolata" pitchFamily="1" charset="0"/>
              </a:rPr>
              <a:t>3. </a:t>
            </a:r>
            <a:r>
              <a:rPr lang="es-MX" sz="2000" b="1" dirty="0">
                <a:latin typeface="Inconsolata" pitchFamily="1" charset="0"/>
                <a:ea typeface="Inconsolata" pitchFamily="1" charset="0"/>
              </a:rPr>
              <a:t>Mantenimiento más sencillo: </a:t>
            </a:r>
            <a:r>
              <a:rPr lang="es-MX" sz="2000" dirty="0">
                <a:latin typeface="Inconsolata" pitchFamily="1" charset="0"/>
                <a:ea typeface="Inconsolata" pitchFamily="1" charset="0"/>
              </a:rPr>
              <a:t>Al dividir el código en componentes, es más fácil actualizar o corregir errores.</a:t>
            </a:r>
            <a:br>
              <a:rPr lang="es-MX" sz="2000" dirty="0">
                <a:latin typeface="Inconsolata" pitchFamily="1" charset="0"/>
                <a:ea typeface="Inconsolata" pitchFamily="1" charset="0"/>
              </a:rPr>
            </a:br>
            <a:r>
              <a:rPr lang="es-MX" sz="2000" dirty="0">
                <a:latin typeface="Inconsolata" pitchFamily="1" charset="0"/>
                <a:ea typeface="Inconsolata" pitchFamily="1" charset="0"/>
              </a:rPr>
              <a:t>4. </a:t>
            </a:r>
            <a:r>
              <a:rPr lang="es-MX" sz="2000" b="1" dirty="0">
                <a:latin typeface="Inconsolata" pitchFamily="1" charset="0"/>
                <a:ea typeface="Inconsolata" pitchFamily="1" charset="0"/>
              </a:rPr>
              <a:t>Escalabilidad: </a:t>
            </a:r>
            <a:r>
              <a:rPr lang="es-MX" sz="2000" dirty="0">
                <a:latin typeface="Inconsolata" pitchFamily="1" charset="0"/>
                <a:ea typeface="Inconsolata" pitchFamily="1" charset="0"/>
              </a:rPr>
              <a:t>A medida que el proyecto crece, los componentes permiten un desarrollo más estructurado.</a:t>
            </a:r>
            <a:endParaRPr lang="en-US" sz="2000" dirty="0">
              <a:latin typeface="Inconsolata" pitchFamily="1" charset="0"/>
              <a:ea typeface="Inconsolata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657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C02E0-F807-B2B6-05F7-B0FF763F6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F8460502-9B44-BF5A-BC88-955AAD7EC325}"/>
              </a:ext>
            </a:extLst>
          </p:cNvPr>
          <p:cNvSpPr/>
          <p:nvPr/>
        </p:nvSpPr>
        <p:spPr>
          <a:xfrm>
            <a:off x="1230458" y="631161"/>
            <a:ext cx="10690027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5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¿Cómo se Usa un Componente en Vue?</a:t>
            </a:r>
            <a:endParaRPr lang="en-US" sz="35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2EDF2BFC-25E9-103D-CCDA-B97334578751}"/>
              </a:ext>
            </a:extLst>
          </p:cNvPr>
          <p:cNvSpPr/>
          <p:nvPr/>
        </p:nvSpPr>
        <p:spPr>
          <a:xfrm>
            <a:off x="993698" y="1936336"/>
            <a:ext cx="2876312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1. Crear un archivo Vue</a:t>
            </a:r>
            <a:endParaRPr lang="en-US" sz="195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9E01711B-C583-07D2-0B39-B9A650E2E18C}"/>
              </a:ext>
            </a:extLst>
          </p:cNvPr>
          <p:cNvSpPr/>
          <p:nvPr/>
        </p:nvSpPr>
        <p:spPr>
          <a:xfrm>
            <a:off x="993698" y="2374367"/>
            <a:ext cx="3076855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(Ejemplo: MyComponent.vue)</a:t>
            </a:r>
            <a:endParaRPr lang="en-US" sz="155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DC5A27D2-F51C-00D6-214A-6DE9F3EB652D}"/>
              </a:ext>
            </a:extLst>
          </p:cNvPr>
          <p:cNvSpPr/>
          <p:nvPr/>
        </p:nvSpPr>
        <p:spPr>
          <a:xfrm>
            <a:off x="993698" y="3152083"/>
            <a:ext cx="4778693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2. </a:t>
            </a:r>
            <a:r>
              <a:rPr lang="en-US" sz="195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Definir</a:t>
            </a: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la estructura en &lt;template&gt;</a:t>
            </a:r>
            <a:endParaRPr lang="en-US" sz="195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C74D1B34-7DA2-53BE-364E-8C04187B02AA}"/>
              </a:ext>
            </a:extLst>
          </p:cNvPr>
          <p:cNvSpPr/>
          <p:nvPr/>
        </p:nvSpPr>
        <p:spPr>
          <a:xfrm>
            <a:off x="993698" y="3590114"/>
            <a:ext cx="33833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Escribe el HTML del componente.</a:t>
            </a:r>
            <a:endParaRPr lang="en-US" sz="1550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76715FB8-95BC-2480-5342-DC3B9F23D13F}"/>
              </a:ext>
            </a:extLst>
          </p:cNvPr>
          <p:cNvSpPr/>
          <p:nvPr/>
        </p:nvSpPr>
        <p:spPr>
          <a:xfrm>
            <a:off x="993698" y="4367830"/>
            <a:ext cx="3823573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3. </a:t>
            </a:r>
            <a:r>
              <a:rPr lang="en-US" sz="195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Escribir</a:t>
            </a: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la lógica en &lt;script&gt;</a:t>
            </a:r>
            <a:endParaRPr lang="en-US" sz="1950" dirty="0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A43CE144-E2FC-24A4-F7C2-054C22732069}"/>
              </a:ext>
            </a:extLst>
          </p:cNvPr>
          <p:cNvSpPr/>
          <p:nvPr/>
        </p:nvSpPr>
        <p:spPr>
          <a:xfrm>
            <a:off x="993698" y="4805861"/>
            <a:ext cx="400108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Agrega la funcionalidad con JavaScript.</a:t>
            </a:r>
            <a:endParaRPr lang="en-US" sz="1550" dirty="0"/>
          </a:p>
        </p:txBody>
      </p:sp>
      <p:sp>
        <p:nvSpPr>
          <p:cNvPr id="15" name="Text 7">
            <a:extLst>
              <a:ext uri="{FF2B5EF4-FFF2-40B4-BE49-F238E27FC236}">
                <a16:creationId xmlns:a16="http://schemas.microsoft.com/office/drawing/2014/main" id="{6230602E-4FA9-3C1F-531F-39FCE23AE795}"/>
              </a:ext>
            </a:extLst>
          </p:cNvPr>
          <p:cNvSpPr/>
          <p:nvPr/>
        </p:nvSpPr>
        <p:spPr>
          <a:xfrm>
            <a:off x="6575471" y="2252803"/>
            <a:ext cx="3383399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4. </a:t>
            </a:r>
            <a:r>
              <a:rPr lang="en-US" sz="195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Aplicar</a:t>
            </a: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estilos en &lt;style&gt;</a:t>
            </a:r>
            <a:endParaRPr lang="en-US" sz="1950" dirty="0"/>
          </a:p>
        </p:txBody>
      </p:sp>
      <p:sp>
        <p:nvSpPr>
          <p:cNvPr id="16" name="Text 8">
            <a:extLst>
              <a:ext uri="{FF2B5EF4-FFF2-40B4-BE49-F238E27FC236}">
                <a16:creationId xmlns:a16="http://schemas.microsoft.com/office/drawing/2014/main" id="{C9F6E007-1037-59D1-1F70-0EEEBF816FE9}"/>
              </a:ext>
            </a:extLst>
          </p:cNvPr>
          <p:cNvSpPr/>
          <p:nvPr/>
        </p:nvSpPr>
        <p:spPr>
          <a:xfrm>
            <a:off x="6575472" y="2690834"/>
            <a:ext cx="3479978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Define el aspecto visual con CSS.</a:t>
            </a:r>
            <a:endParaRPr lang="en-US" sz="1550" dirty="0"/>
          </a:p>
        </p:txBody>
      </p:sp>
      <p:sp>
        <p:nvSpPr>
          <p:cNvPr id="18" name="Text 9">
            <a:extLst>
              <a:ext uri="{FF2B5EF4-FFF2-40B4-BE49-F238E27FC236}">
                <a16:creationId xmlns:a16="http://schemas.microsoft.com/office/drawing/2014/main" id="{7E68A34B-36CC-3C71-8431-673E70F72706}"/>
              </a:ext>
            </a:extLst>
          </p:cNvPr>
          <p:cNvSpPr/>
          <p:nvPr/>
        </p:nvSpPr>
        <p:spPr>
          <a:xfrm>
            <a:off x="6575471" y="3468551"/>
            <a:ext cx="4260413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5. </a:t>
            </a:r>
            <a:r>
              <a:rPr lang="en-US" sz="195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Importar</a:t>
            </a: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y usar el componente</a:t>
            </a:r>
            <a:endParaRPr lang="en-US" sz="1950" dirty="0"/>
          </a:p>
        </p:txBody>
      </p:sp>
      <p:sp>
        <p:nvSpPr>
          <p:cNvPr id="19" name="Text 10">
            <a:extLst>
              <a:ext uri="{FF2B5EF4-FFF2-40B4-BE49-F238E27FC236}">
                <a16:creationId xmlns:a16="http://schemas.microsoft.com/office/drawing/2014/main" id="{64BE226F-A6F4-3B9D-4214-FA9136E34368}"/>
              </a:ext>
            </a:extLst>
          </p:cNvPr>
          <p:cNvSpPr/>
          <p:nvPr/>
        </p:nvSpPr>
        <p:spPr>
          <a:xfrm>
            <a:off x="6575471" y="3906582"/>
            <a:ext cx="462051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Integra el componente en otros archivos.</a:t>
            </a:r>
            <a:endParaRPr lang="en-US" sz="1550" dirty="0"/>
          </a:p>
        </p:txBody>
      </p:sp>
    </p:spTree>
    <p:extLst>
      <p:ext uri="{BB962C8B-B14F-4D97-AF65-F5344CB8AC3E}">
        <p14:creationId xmlns:p14="http://schemas.microsoft.com/office/powerpoint/2010/main" val="2934799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26EF5-CE73-AD7C-2330-AC9B3C3CA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BE96FC0C-D663-77A1-D084-05BA048D7D44}"/>
              </a:ext>
            </a:extLst>
          </p:cNvPr>
          <p:cNvSpPr/>
          <p:nvPr/>
        </p:nvSpPr>
        <p:spPr>
          <a:xfrm>
            <a:off x="3707442" y="473186"/>
            <a:ext cx="4047598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200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Demostración</a:t>
            </a: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r>
              <a:rPr lang="en-US" sz="200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código</a:t>
            </a:r>
            <a:endParaRPr lang="en-US" sz="2000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CD1D8FAB-369C-4513-CDE3-24C0770CB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1" y="1623150"/>
            <a:ext cx="4923355" cy="4204337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6564F470-2575-9078-91BC-9F2384842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703" y="1623150"/>
            <a:ext cx="3160742" cy="4204336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E0BF8A82-55F4-B209-4C29-E48BC2002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3928" y="1502156"/>
            <a:ext cx="2942499" cy="385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69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0AE9B-E8C6-D665-7D8A-4B1CCDDB1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FD1AA923-7580-6F4A-D395-A021B6263541}"/>
              </a:ext>
            </a:extLst>
          </p:cNvPr>
          <p:cNvSpPr/>
          <p:nvPr/>
        </p:nvSpPr>
        <p:spPr>
          <a:xfrm>
            <a:off x="3707442" y="473186"/>
            <a:ext cx="4047598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200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Demostración</a:t>
            </a:r>
            <a:endParaRPr lang="en-US" sz="20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A00FE6C-C42A-AD85-BCC2-4893526E2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469" y="1432909"/>
            <a:ext cx="3957091" cy="477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2330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293</Words>
  <Application>Microsoft Office PowerPoint</Application>
  <PresentationFormat>Personalizado</PresentationFormat>
  <Paragraphs>36</Paragraphs>
  <Slides>7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Aptos</vt:lpstr>
      <vt:lpstr>Arial</vt:lpstr>
      <vt:lpstr>Inconsolata</vt:lpstr>
      <vt:lpstr>Montserrat Black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Katherine Bello</dc:creator>
  <cp:lastModifiedBy>Karen Caicedo</cp:lastModifiedBy>
  <cp:revision>12</cp:revision>
  <dcterms:created xsi:type="dcterms:W3CDTF">2020-08-21T13:03:05Z</dcterms:created>
  <dcterms:modified xsi:type="dcterms:W3CDTF">2025-03-25T14:18:19Z</dcterms:modified>
</cp:coreProperties>
</file>